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592" r:id="rId2"/>
    <p:sldId id="700" r:id="rId3"/>
    <p:sldId id="707" r:id="rId4"/>
    <p:sldId id="701" r:id="rId5"/>
    <p:sldId id="688" r:id="rId6"/>
    <p:sldId id="703" r:id="rId7"/>
    <p:sldId id="705" r:id="rId8"/>
    <p:sldId id="702" r:id="rId9"/>
    <p:sldId id="708" r:id="rId10"/>
    <p:sldId id="709" r:id="rId11"/>
    <p:sldId id="691" r:id="rId12"/>
    <p:sldId id="692" r:id="rId13"/>
    <p:sldId id="694" r:id="rId14"/>
    <p:sldId id="711" r:id="rId15"/>
    <p:sldId id="712" r:id="rId16"/>
    <p:sldId id="713" r:id="rId17"/>
    <p:sldId id="696" r:id="rId18"/>
    <p:sldId id="714" r:id="rId19"/>
    <p:sldId id="698" r:id="rId20"/>
    <p:sldId id="715" r:id="rId21"/>
    <p:sldId id="69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0432FF"/>
    <a:srgbClr val="4373A9"/>
    <a:srgbClr val="151F37"/>
    <a:srgbClr val="66FFFF"/>
    <a:srgbClr val="999999"/>
    <a:srgbClr val="B3B3B3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42" autoAdjust="0"/>
    <p:restoredTop sz="96108" autoAdjust="0"/>
  </p:normalViewPr>
  <p:slideViewPr>
    <p:cSldViewPr snapToObjects="1">
      <p:cViewPr varScale="1">
        <p:scale>
          <a:sx n="110" d="100"/>
          <a:sy n="110" d="100"/>
        </p:scale>
        <p:origin x="168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448E8-F839-074E-A1D0-D2FB87DD67C2}" type="datetimeFigureOut">
              <a:rPr lang="en-US" smtClean="0"/>
              <a:pPr/>
              <a:t>11/14/18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2CCB9-CDEA-A44A-BB8F-F4EE7CF0173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554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116D5-7367-0B47-9125-E5A43145A8C9}" type="datetimeFigureOut">
              <a:rPr lang="en-US" smtClean="0"/>
              <a:pPr/>
              <a:t>11/14/18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66752-9E73-7842-9287-04A4EDD5DE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343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		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66752-9E73-7842-9287-04A4EDD5DE5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1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6a822115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6a822115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88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6a822115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6a822115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613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6a822115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6a822115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78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6a822115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6a822115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509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6a822115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6a822115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37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fd8e7f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fd8e7f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228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fd8e7f2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fd8e7f2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893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6fd8e7f2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6fd8e7f2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85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fd8e7f2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fd8e7f2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20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fd8e7f2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fd8e7f2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326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74787"/>
            <a:ext cx="7772400" cy="1470025"/>
          </a:xfrm>
        </p:spPr>
        <p:txBody>
          <a:bodyPr>
            <a:normAutofit/>
          </a:bodyPr>
          <a:lstStyle>
            <a:lvl1pPr algn="ctr"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6417" y="36576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28600" y="992188"/>
            <a:ext cx="8763000" cy="0"/>
          </a:xfrm>
          <a:prstGeom prst="line">
            <a:avLst/>
          </a:prstGeom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28600" y="6019800"/>
            <a:ext cx="8763000" cy="0"/>
          </a:xfrm>
          <a:prstGeom prst="line">
            <a:avLst/>
          </a:prstGeom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7181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3300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92023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1362075"/>
          </a:xfrm>
        </p:spPr>
        <p:txBody>
          <a:bodyPr anchor="t"/>
          <a:lstStyle>
            <a:lvl1pPr algn="l">
              <a:defRPr sz="4000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1148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763000" cy="5213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51F37"/>
                </a:solidFill>
              </a:defRPr>
            </a:lvl1pPr>
          </a:lstStyle>
          <a:p>
            <a:fld id="{7B14E791-165F-344E-BF0E-59CD826800B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28600" y="992188"/>
            <a:ext cx="8763000" cy="0"/>
          </a:xfrm>
          <a:prstGeom prst="line">
            <a:avLst/>
          </a:prstGeom>
          <a:ln w="5715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4290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n-lt"/>
          <a:ea typeface="+mj-ea"/>
          <a:cs typeface="Arial Rounded MT Bold"/>
        </a:defRPr>
      </a:lvl1pPr>
    </p:titleStyle>
    <p:bodyStyle>
      <a:lvl1pPr marL="320040" indent="-320040" algn="l" defTabSz="457200" rtl="0" eaLnBrk="1" latinLnBrk="0" hangingPunct="1">
        <a:spcBef>
          <a:spcPts val="600"/>
        </a:spcBef>
        <a:buClr>
          <a:srgbClr val="151F37"/>
        </a:buClr>
        <a:buSzPct val="120000"/>
        <a:buFont typeface="Arial"/>
        <a:buChar char="•"/>
        <a:tabLst/>
        <a:defRPr sz="2600" b="1" kern="1200">
          <a:solidFill>
            <a:schemeClr val="tx1"/>
          </a:solidFill>
          <a:latin typeface="+mn-lt"/>
          <a:ea typeface="+mn-ea"/>
          <a:cs typeface="Arial Rounded MT Bold"/>
        </a:defRPr>
      </a:lvl1pPr>
      <a:lvl2pPr marL="571500" indent="-320040" algn="l" defTabSz="457200" rtl="0" eaLnBrk="1" latinLnBrk="0" hangingPunct="1">
        <a:spcBef>
          <a:spcPts val="300"/>
        </a:spcBef>
        <a:buClr>
          <a:srgbClr val="151F37"/>
        </a:buClr>
        <a:buFont typeface="Arial"/>
        <a:buChar char="–"/>
        <a:defRPr sz="2400" b="1" kern="1200">
          <a:solidFill>
            <a:srgbClr val="0000FF"/>
          </a:solidFill>
          <a:latin typeface="+mn-lt"/>
          <a:ea typeface="+mn-ea"/>
          <a:cs typeface="Arial Rounded MT Bold"/>
        </a:defRPr>
      </a:lvl2pPr>
      <a:lvl3pPr marL="801688" indent="-228600" algn="l" defTabSz="457200" rtl="0" eaLnBrk="1" latinLnBrk="0" hangingPunct="1">
        <a:spcBef>
          <a:spcPts val="300"/>
        </a:spcBef>
        <a:buClr>
          <a:srgbClr val="151F37"/>
        </a:buClr>
        <a:buFont typeface="Arial"/>
        <a:buChar char="•"/>
        <a:defRPr sz="2400" b="1" kern="1200">
          <a:solidFill>
            <a:srgbClr val="FF0000"/>
          </a:solidFill>
          <a:latin typeface="+mn-lt"/>
          <a:ea typeface="+mn-ea"/>
          <a:cs typeface="Arial Rounded MT Bold"/>
        </a:defRPr>
      </a:lvl3pPr>
      <a:lvl4pPr marL="1022350" indent="-228600" algn="l" defTabSz="457200" rtl="0" eaLnBrk="1" latinLnBrk="0" hangingPunct="1">
        <a:spcBef>
          <a:spcPts val="300"/>
        </a:spcBef>
        <a:buClr>
          <a:srgbClr val="151F37"/>
        </a:buClr>
        <a:buFont typeface="Arial"/>
        <a:buChar char="–"/>
        <a:defRPr sz="2000" b="1" kern="1200">
          <a:solidFill>
            <a:schemeClr val="tx1"/>
          </a:solidFill>
          <a:latin typeface="+mn-lt"/>
          <a:ea typeface="+mn-ea"/>
          <a:cs typeface="Arial Rounded MT Bold"/>
        </a:defRPr>
      </a:lvl4pPr>
      <a:lvl5pPr marL="1252538" indent="-228600" algn="l" defTabSz="339725" rtl="0" eaLnBrk="1" latinLnBrk="0" hangingPunct="1">
        <a:spcBef>
          <a:spcPts val="300"/>
        </a:spcBef>
        <a:buClr>
          <a:srgbClr val="151F37"/>
        </a:buClr>
        <a:buFont typeface="Arial"/>
        <a:buChar char="»"/>
        <a:defRPr sz="2000" b="1" kern="1200">
          <a:solidFill>
            <a:schemeClr val="tx1"/>
          </a:solidFill>
          <a:latin typeface="+mn-lt"/>
          <a:ea typeface="+mn-ea"/>
          <a:cs typeface="Arial Rounded MT Bol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emf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04800" y="1143000"/>
            <a:ext cx="8686800" cy="2590800"/>
          </a:xfrm>
        </p:spPr>
        <p:txBody>
          <a:bodyPr>
            <a:noAutofit/>
          </a:bodyPr>
          <a:lstStyle/>
          <a:p>
            <a:r>
              <a:rPr lang="en" dirty="0"/>
              <a:t>Visualizing </a:t>
            </a:r>
            <a:r>
              <a:rPr lang="en" dirty="0" err="1"/>
              <a:t>OpenMP</a:t>
            </a:r>
            <a:r>
              <a:rPr lang="en" dirty="0"/>
              <a:t> Execution using OMPT</a:t>
            </a:r>
            <a:endParaRPr lang="en-US" sz="2400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7800" y="3505200"/>
            <a:ext cx="6400800" cy="1752600"/>
          </a:xfrm>
        </p:spPr>
        <p:txBody>
          <a:bodyPr>
            <a:normAutofit lnSpcReduction="10000"/>
          </a:bodyPr>
          <a:lstStyle/>
          <a:p>
            <a:r>
              <a:rPr lang="en" dirty="0" err="1" smtClean="0"/>
              <a:t>Yonghong</a:t>
            </a:r>
            <a:r>
              <a:rPr lang="en" dirty="0" smtClean="0"/>
              <a:t> </a:t>
            </a:r>
            <a:r>
              <a:rPr lang="en" dirty="0"/>
              <a:t>Yan, Philip Conrad</a:t>
            </a:r>
            <a:r>
              <a:rPr lang="en" dirty="0" smtClean="0"/>
              <a:t>,</a:t>
            </a:r>
            <a:r>
              <a:rPr lang="en-US" dirty="0" smtClean="0"/>
              <a:t> </a:t>
            </a:r>
            <a:r>
              <a:rPr lang="en" dirty="0" err="1" smtClean="0"/>
              <a:t>Yudong</a:t>
            </a:r>
            <a:r>
              <a:rPr lang="en" dirty="0" smtClean="0"/>
              <a:t> </a:t>
            </a:r>
            <a:r>
              <a:rPr lang="en" dirty="0"/>
              <a:t>Sun</a:t>
            </a:r>
          </a:p>
          <a:p>
            <a:endParaRPr lang="en-US" dirty="0" smtClean="0"/>
          </a:p>
          <a:p>
            <a:r>
              <a:rPr lang="en-US" dirty="0" smtClean="0"/>
              <a:t>Department </a:t>
            </a:r>
            <a:r>
              <a:rPr lang="en-US" dirty="0"/>
              <a:t>of Computer Science and </a:t>
            </a:r>
            <a:r>
              <a:rPr lang="en-US" dirty="0" smtClean="0"/>
              <a:t>Engineering, University of South Carolina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8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PInsight</a:t>
            </a:r>
            <a:r>
              <a:rPr lang="en-US" dirty="0" smtClean="0"/>
              <a:t>: Performance Tools that Leverage Existing Linux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LTTng</a:t>
            </a:r>
            <a:endParaRPr lang="en-US" dirty="0" smtClean="0"/>
          </a:p>
          <a:p>
            <a:r>
              <a:rPr lang="en-US" dirty="0" smtClean="0"/>
              <a:t>Eclipse-based </a:t>
            </a:r>
            <a:r>
              <a:rPr lang="en-US" dirty="0" err="1" smtClean="0"/>
              <a:t>TraceCompass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69855"/>
            <a:ext cx="6172200" cy="43205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19600" y="5527714"/>
            <a:ext cx="4084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www.brendangregg.com</a:t>
            </a:r>
            <a:r>
              <a:rPr lang="en-US" dirty="0"/>
              <a:t>/</a:t>
            </a:r>
            <a:r>
              <a:rPr lang="en-US" dirty="0" err="1"/>
              <a:t>perf.html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6934200" y="1102232"/>
            <a:ext cx="1219200" cy="4425481"/>
          </a:xfrm>
          <a:prstGeom prst="roundRect">
            <a:avLst>
              <a:gd name="adj" fmla="val 2427"/>
            </a:avLst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976376" y="1102231"/>
            <a:ext cx="4881623" cy="4425481"/>
          </a:xfrm>
          <a:prstGeom prst="roundRect">
            <a:avLst>
              <a:gd name="adj" fmla="val 2427"/>
            </a:avLst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50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What’s </a:t>
            </a:r>
            <a:r>
              <a:rPr lang="en" dirty="0" err="1"/>
              <a:t>LTTng</a:t>
            </a:r>
            <a:r>
              <a:rPr lang="en" dirty="0"/>
              <a:t>?</a:t>
            </a:r>
            <a:endParaRPr dirty="0"/>
          </a:p>
        </p:txBody>
      </p:sp>
      <p:sp>
        <p:nvSpPr>
          <p:cNvPr id="91" name="Google Shape;91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High-performance tracing framework for Linux.</a:t>
            </a:r>
            <a:endParaRPr dirty="0"/>
          </a:p>
          <a:p>
            <a:pPr>
              <a:spcBef>
                <a:spcPts val="1000"/>
              </a:spcBef>
            </a:pPr>
            <a:r>
              <a:rPr lang="en" dirty="0"/>
              <a:t>Used to instrument the kernel and find performance bugs.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Can add </a:t>
            </a:r>
            <a:r>
              <a:rPr lang="en" dirty="0" err="1"/>
              <a:t>tracepoints</a:t>
            </a:r>
            <a:r>
              <a:rPr lang="en" dirty="0"/>
              <a:t> </a:t>
            </a:r>
            <a:r>
              <a:rPr lang="en" dirty="0" err="1"/>
              <a:t>userland</a:t>
            </a:r>
            <a:r>
              <a:rPr lang="en" dirty="0"/>
              <a:t> applications as well!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Adding a </a:t>
            </a:r>
            <a:r>
              <a:rPr lang="en" dirty="0" err="1"/>
              <a:t>tracepoint</a:t>
            </a:r>
            <a:r>
              <a:rPr lang="en" dirty="0"/>
              <a:t> is usually as difficult as adding a </a:t>
            </a:r>
            <a:r>
              <a:rPr lang="en" dirty="0" err="1"/>
              <a:t>printf</a:t>
            </a:r>
            <a:r>
              <a:rPr lang="en" dirty="0"/>
              <a:t>() for debugging.</a:t>
            </a:r>
            <a:endParaRPr dirty="0"/>
          </a:p>
          <a:p>
            <a:pPr>
              <a:spcBef>
                <a:spcPts val="1000"/>
              </a:spcBef>
            </a:pPr>
            <a:r>
              <a:rPr lang="en" dirty="0"/>
              <a:t>Trace format is flexible and customizable</a:t>
            </a:r>
            <a:r>
              <a:rPr lang="en" dirty="0" smtClean="0"/>
              <a:t>.</a:t>
            </a:r>
            <a:endParaRPr lang="en-US" dirty="0" smtClean="0"/>
          </a:p>
          <a:p>
            <a:pPr lvl="1">
              <a:spcBef>
                <a:spcPts val="1000"/>
              </a:spcBef>
            </a:pPr>
            <a:r>
              <a:rPr lang="en-US" dirty="0"/>
              <a:t>Common Trace Format: https://</a:t>
            </a:r>
            <a:r>
              <a:rPr lang="en-US" dirty="0" err="1"/>
              <a:t>diamon.org</a:t>
            </a:r>
            <a:r>
              <a:rPr lang="en-US" dirty="0"/>
              <a:t>/</a:t>
            </a:r>
            <a:r>
              <a:rPr lang="en-US" dirty="0" err="1"/>
              <a:t>ctf</a:t>
            </a:r>
            <a:r>
              <a:rPr lang="en-US" dirty="0"/>
              <a:t>/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92911" y="6327413"/>
            <a:ext cx="1805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lttng.org</a:t>
            </a:r>
            <a:r>
              <a:rPr lang="en-US" dirty="0"/>
              <a:t>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1193006"/>
            <a:ext cx="506785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r>
              <a:rPr lang="en" dirty="0" err="1"/>
              <a:t>LTTng</a:t>
            </a:r>
            <a:r>
              <a:rPr lang="en" dirty="0"/>
              <a:t> </a:t>
            </a:r>
            <a:r>
              <a:rPr lang="en-US" dirty="0" smtClean="0"/>
              <a:t>O</a:t>
            </a:r>
            <a:r>
              <a:rPr lang="en" dirty="0" err="1" smtClean="0"/>
              <a:t>peration</a:t>
            </a:r>
            <a:endParaRPr dirty="0"/>
          </a:p>
        </p:txBody>
      </p:sp>
      <p:sp>
        <p:nvSpPr>
          <p:cNvPr id="98" name="Google Shape;98;p20"/>
          <p:cNvSpPr txBox="1">
            <a:spLocks noGrp="1"/>
          </p:cNvSpPr>
          <p:nvPr>
            <p:ph idx="1"/>
          </p:nvPr>
        </p:nvSpPr>
        <p:spPr>
          <a:xfrm>
            <a:off x="228600" y="1143000"/>
            <a:ext cx="3429000" cy="52133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sz="2000" dirty="0" err="1"/>
              <a:t>Tracepoints</a:t>
            </a:r>
            <a:r>
              <a:rPr lang="en" sz="2000" dirty="0"/>
              <a:t> are added to a program.</a:t>
            </a:r>
            <a:endParaRPr sz="2000" dirty="0"/>
          </a:p>
          <a:p>
            <a:pPr>
              <a:spcBef>
                <a:spcPts val="1000"/>
              </a:spcBef>
            </a:pPr>
            <a:r>
              <a:rPr lang="en" sz="2000" dirty="0" err="1"/>
              <a:t>LTTng</a:t>
            </a:r>
            <a:r>
              <a:rPr lang="en" sz="2000" dirty="0"/>
              <a:t> tracing session is started.</a:t>
            </a:r>
            <a:endParaRPr sz="2000" dirty="0"/>
          </a:p>
          <a:p>
            <a:pPr>
              <a:spcBef>
                <a:spcPts val="1000"/>
              </a:spcBef>
            </a:pPr>
            <a:r>
              <a:rPr lang="en" sz="2000" dirty="0"/>
              <a:t>The program executes a </a:t>
            </a:r>
            <a:r>
              <a:rPr lang="en" sz="2000" dirty="0" err="1"/>
              <a:t>tracepoint</a:t>
            </a:r>
            <a:r>
              <a:rPr lang="en" sz="2000" dirty="0"/>
              <a:t>.</a:t>
            </a:r>
            <a:endParaRPr sz="2000" dirty="0"/>
          </a:p>
          <a:p>
            <a:pPr>
              <a:spcBef>
                <a:spcPts val="1000"/>
              </a:spcBef>
            </a:pPr>
            <a:r>
              <a:rPr lang="en" sz="2000" dirty="0" err="1"/>
              <a:t>LTTng</a:t>
            </a:r>
            <a:r>
              <a:rPr lang="en" sz="2000" dirty="0"/>
              <a:t> collects the event’s trace data.</a:t>
            </a:r>
            <a:endParaRPr sz="2000" dirty="0"/>
          </a:p>
          <a:p>
            <a:pPr lvl="1">
              <a:spcBef>
                <a:spcPts val="1000"/>
              </a:spcBef>
            </a:pPr>
            <a:r>
              <a:rPr lang="en" sz="1800" dirty="0"/>
              <a:t>If the </a:t>
            </a:r>
            <a:r>
              <a:rPr lang="en" sz="1800" dirty="0" err="1"/>
              <a:t>tracepoint</a:t>
            </a:r>
            <a:r>
              <a:rPr lang="en" sz="1800" dirty="0"/>
              <a:t> matches an event rule, it is saved.</a:t>
            </a:r>
            <a:endParaRPr sz="1800" dirty="0"/>
          </a:p>
          <a:p>
            <a:pPr>
              <a:spcBef>
                <a:spcPts val="1000"/>
              </a:spcBef>
            </a:pPr>
            <a:r>
              <a:rPr lang="en" sz="2000" dirty="0"/>
              <a:t>When tracing is done, or a buffer fills with trace records, the buffer is written to disk.</a:t>
            </a:r>
            <a:endParaRPr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7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/>
              <a:t>What’s </a:t>
            </a:r>
            <a:r>
              <a:rPr lang="en" dirty="0" err="1" smtClean="0"/>
              <a:t>TraceCompass</a:t>
            </a:r>
            <a:r>
              <a:rPr lang="en" dirty="0"/>
              <a:t>?</a:t>
            </a:r>
            <a:endParaRPr dirty="0"/>
          </a:p>
        </p:txBody>
      </p:sp>
      <p:sp>
        <p:nvSpPr>
          <p:cNvPr id="109" name="Google Shape;109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dirty="0" smtClean="0"/>
              <a:t>CTF T</a:t>
            </a:r>
            <a:r>
              <a:rPr lang="en" dirty="0" smtClean="0"/>
              <a:t>race </a:t>
            </a:r>
            <a:r>
              <a:rPr lang="en" dirty="0"/>
              <a:t>visualization </a:t>
            </a:r>
            <a:r>
              <a:rPr lang="en" dirty="0" smtClean="0"/>
              <a:t>tool</a:t>
            </a:r>
            <a:r>
              <a:rPr lang="en-US" dirty="0" smtClean="0"/>
              <a:t> based on Eclipse</a:t>
            </a:r>
            <a:endParaRPr dirty="0"/>
          </a:p>
          <a:p>
            <a:pPr>
              <a:spcBef>
                <a:spcPts val="1000"/>
              </a:spcBef>
            </a:pPr>
            <a:r>
              <a:rPr lang="en" dirty="0"/>
              <a:t>Can read CTF format traces (such as those from </a:t>
            </a:r>
            <a:r>
              <a:rPr lang="en" dirty="0" err="1"/>
              <a:t>LTTng</a:t>
            </a:r>
            <a:r>
              <a:rPr lang="en" dirty="0"/>
              <a:t>).</a:t>
            </a:r>
            <a:endParaRPr dirty="0"/>
          </a:p>
          <a:p>
            <a:pPr>
              <a:spcBef>
                <a:spcPts val="1000"/>
              </a:spcBef>
            </a:pPr>
            <a:r>
              <a:rPr lang="en" dirty="0"/>
              <a:t>Visualizations built with short XML description files.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09862"/>
            <a:ext cx="5594350" cy="354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 OMP 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46" y="1115868"/>
            <a:ext cx="8567195" cy="5742132"/>
          </a:xfrm>
        </p:spPr>
      </p:pic>
    </p:spTree>
    <p:extLst>
      <p:ext uri="{BB962C8B-B14F-4D97-AF65-F5344CB8AC3E}">
        <p14:creationId xmlns:p14="http://schemas.microsoft.com/office/powerpoint/2010/main" val="8340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 OMP </a:t>
            </a:r>
            <a:r>
              <a:rPr lang="en-US" dirty="0" err="1" smtClean="0"/>
              <a:t>Imagick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05681"/>
            <a:ext cx="8229600" cy="54568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 OMP NAB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1" y="1033947"/>
            <a:ext cx="8382000" cy="571935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6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3">
            <a:alphaModFix/>
          </a:blip>
          <a:srcRect l="15095" t="5258"/>
          <a:stretch/>
        </p:blipFill>
        <p:spPr>
          <a:xfrm>
            <a:off x="1549575" y="998539"/>
            <a:ext cx="6044851" cy="48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Histogram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8" y="1066800"/>
            <a:ext cx="8998352" cy="598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3">
            <a:alphaModFix/>
          </a:blip>
          <a:srcRect l="15095" t="5258"/>
          <a:stretch/>
        </p:blipFill>
        <p:spPr>
          <a:xfrm>
            <a:off x="381000" y="1050403"/>
            <a:ext cx="8001000" cy="56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Event/State Info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1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311700" y="3008100"/>
            <a:ext cx="8520600" cy="841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r>
              <a:rPr lang="en"/>
              <a:t>Extra Slides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49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OpenMP</a:t>
            </a:r>
            <a:r>
              <a:rPr lang="en-US" dirty="0"/>
              <a:t> Tool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OpenMP</a:t>
            </a:r>
            <a:r>
              <a:rPr lang="en-US" dirty="0"/>
              <a:t> Instrumentation and Tracing API</a:t>
            </a:r>
          </a:p>
          <a:p>
            <a:pPr lvl="1"/>
            <a:r>
              <a:rPr lang="en-US" dirty="0"/>
              <a:t>For building </a:t>
            </a:r>
            <a:r>
              <a:rPr lang="en-US" dirty="0" err="1"/>
              <a:t>OpenMP</a:t>
            </a:r>
            <a:r>
              <a:rPr lang="en-US" dirty="0"/>
              <a:t> performance profiling and analysis tools</a:t>
            </a:r>
          </a:p>
          <a:p>
            <a:pPr lvl="2"/>
            <a:r>
              <a:rPr lang="en-US" dirty="0"/>
              <a:t>First party tools</a:t>
            </a:r>
          </a:p>
          <a:p>
            <a:r>
              <a:rPr lang="en-US" dirty="0"/>
              <a:t>Built into the </a:t>
            </a:r>
            <a:r>
              <a:rPr lang="en-US" dirty="0" err="1"/>
              <a:t>OpenMP</a:t>
            </a:r>
            <a:r>
              <a:rPr lang="en-US" dirty="0"/>
              <a:t> runtime</a:t>
            </a:r>
          </a:p>
          <a:p>
            <a:pPr lvl="1"/>
            <a:r>
              <a:rPr lang="en-US" dirty="0"/>
              <a:t>No user instrumentation or recompilation/relinking needed</a:t>
            </a:r>
          </a:p>
          <a:p>
            <a:r>
              <a:rPr lang="en-US" dirty="0"/>
              <a:t>Detailed inspection of program events/states via callbacks.</a:t>
            </a:r>
          </a:p>
          <a:p>
            <a:pPr lvl="1"/>
            <a:r>
              <a:rPr lang="en-US" dirty="0"/>
              <a:t>Thread states</a:t>
            </a:r>
          </a:p>
          <a:p>
            <a:pPr lvl="1"/>
            <a:r>
              <a:rPr lang="en-US" dirty="0" err="1"/>
              <a:t>Mutex</a:t>
            </a:r>
            <a:r>
              <a:rPr lang="en-US" dirty="0"/>
              <a:t> behavior</a:t>
            </a:r>
          </a:p>
          <a:p>
            <a:pPr lvl="1"/>
            <a:r>
              <a:rPr lang="en-US" dirty="0"/>
              <a:t>Parallel behavior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6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972" y="1053216"/>
            <a:ext cx="5484628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1799341"/>
            <a:ext cx="3794321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/>
              <a:t>Design Goals</a:t>
            </a:r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/>
              <a:t>Non-invasive instrumentation for OpenMP programs.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Take advantage of existing APIs and standards.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Compatibility with existing tools. (e.g. TraceCompass)</a:t>
            </a:r>
            <a:endParaRPr/>
          </a:p>
          <a:p>
            <a:pPr>
              <a:lnSpc>
                <a:spcPct val="150000"/>
              </a:lnSpc>
            </a:pPr>
            <a:r>
              <a:rPr lang="en"/>
              <a:t>Easy deployment in the wild.</a:t>
            </a: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395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Events and Callback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Google Shape;79;p17"/>
          <p:cNvSpPr txBox="1">
            <a:spLocks/>
          </p:cNvSpPr>
          <p:nvPr/>
        </p:nvSpPr>
        <p:spPr>
          <a:xfrm>
            <a:off x="228600" y="1295400"/>
            <a:ext cx="42672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20040" indent="-320040" algn="l" defTabSz="457200" rtl="0" eaLnBrk="1" latinLnBrk="0" hangingPunct="1">
              <a:spcBef>
                <a:spcPts val="600"/>
              </a:spcBef>
              <a:buClr>
                <a:srgbClr val="151F37"/>
              </a:buClr>
              <a:buSzPct val="120000"/>
              <a:buFont typeface="Arial"/>
              <a:buChar char="•"/>
              <a:tabLst/>
              <a:defRPr sz="2600" b="1" kern="1200">
                <a:solidFill>
                  <a:schemeClr val="tx1"/>
                </a:solidFill>
                <a:latin typeface="+mn-lt"/>
                <a:ea typeface="+mn-ea"/>
                <a:cs typeface="Arial Rounded MT Bold"/>
              </a:defRPr>
            </a:lvl1pPr>
            <a:lvl2pPr marL="571500" indent="-320040" algn="l" defTabSz="457200" rtl="0" eaLnBrk="1" latinLnBrk="0" hangingPunct="1">
              <a:spcBef>
                <a:spcPts val="300"/>
              </a:spcBef>
              <a:buClr>
                <a:srgbClr val="151F37"/>
              </a:buClr>
              <a:buFont typeface="Arial"/>
              <a:buChar char="–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Arial Rounded MT Bold"/>
              </a:defRPr>
            </a:lvl2pPr>
            <a:lvl3pPr marL="801688" indent="-228600" algn="l" defTabSz="457200" rtl="0" eaLnBrk="1" latinLnBrk="0" hangingPunct="1">
              <a:spcBef>
                <a:spcPts val="300"/>
              </a:spcBef>
              <a:buClr>
                <a:srgbClr val="151F37"/>
              </a:buClr>
              <a:buFont typeface="Arial"/>
              <a:buChar char="•"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Arial Rounded MT Bold"/>
              </a:defRPr>
            </a:lvl3pPr>
            <a:lvl4pPr marL="1022350" indent="-228600" algn="l" defTabSz="457200" rtl="0" eaLnBrk="1" latinLnBrk="0" hangingPunct="1">
              <a:spcBef>
                <a:spcPts val="300"/>
              </a:spcBef>
              <a:buClr>
                <a:srgbClr val="151F37"/>
              </a:buClr>
              <a:buFont typeface="Arial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 Rounded MT Bold"/>
              </a:defRPr>
            </a:lvl4pPr>
            <a:lvl5pPr marL="1252538" indent="-228600" algn="l" defTabSz="339725" rtl="0" eaLnBrk="1" latinLnBrk="0" hangingPunct="1">
              <a:spcBef>
                <a:spcPts val="300"/>
              </a:spcBef>
              <a:buClr>
                <a:srgbClr val="151F37"/>
              </a:buClr>
              <a:buFont typeface="Arial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ompt_callback_thread_begin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ompt_callback_thread_end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ompt_callback_parallel_begin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ompt_callback_parallel_end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ompt_callback_task_create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ompt_callback_task_schedule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ompt_callback_implicit_task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ompt_callback_target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ompt_callback_target_data_op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ompt_callback_target_submit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ompt_callback_control_tool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ompt_callback_device_initialize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ompt_callback_device_finalize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ompt_callback_device_load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ompt_callback_device_unload</a:t>
            </a:r>
            <a:endParaRPr lang="en" sz="14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 smtClean="0">
                <a:latin typeface="Courier New"/>
                <a:ea typeface="Courier New"/>
                <a:cs typeface="Courier New"/>
                <a:sym typeface="Courier New"/>
              </a:rPr>
              <a:t>ompt_callback_sync_region_wait</a:t>
            </a:r>
            <a:endParaRPr lang="en" sz="1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80;p17"/>
          <p:cNvSpPr txBox="1">
            <a:spLocks/>
          </p:cNvSpPr>
          <p:nvPr/>
        </p:nvSpPr>
        <p:spPr>
          <a:xfrm>
            <a:off x="4749300" y="1295400"/>
            <a:ext cx="39999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20040" indent="-320040" algn="l" defTabSz="457200" rtl="0" eaLnBrk="1" latinLnBrk="0" hangingPunct="1">
              <a:spcBef>
                <a:spcPts val="600"/>
              </a:spcBef>
              <a:buClr>
                <a:srgbClr val="151F37"/>
              </a:buClr>
              <a:buSzPct val="120000"/>
              <a:buFont typeface="Arial"/>
              <a:buChar char="•"/>
              <a:tabLst/>
              <a:defRPr sz="2600" b="1" kern="1200">
                <a:solidFill>
                  <a:schemeClr val="tx1"/>
                </a:solidFill>
                <a:latin typeface="+mn-lt"/>
                <a:ea typeface="+mn-ea"/>
                <a:cs typeface="Arial Rounded MT Bold"/>
              </a:defRPr>
            </a:lvl1pPr>
            <a:lvl2pPr marL="571500" indent="-320040" algn="l" defTabSz="457200" rtl="0" eaLnBrk="1" latinLnBrk="0" hangingPunct="1">
              <a:spcBef>
                <a:spcPts val="300"/>
              </a:spcBef>
              <a:buClr>
                <a:srgbClr val="151F37"/>
              </a:buClr>
              <a:buFont typeface="Arial"/>
              <a:buChar char="–"/>
              <a:defRPr sz="2400" b="1" kern="1200">
                <a:solidFill>
                  <a:srgbClr val="0000FF"/>
                </a:solidFill>
                <a:latin typeface="+mn-lt"/>
                <a:ea typeface="+mn-ea"/>
                <a:cs typeface="Arial Rounded MT Bold"/>
              </a:defRPr>
            </a:lvl2pPr>
            <a:lvl3pPr marL="801688" indent="-228600" algn="l" defTabSz="457200" rtl="0" eaLnBrk="1" latinLnBrk="0" hangingPunct="1">
              <a:spcBef>
                <a:spcPts val="300"/>
              </a:spcBef>
              <a:buClr>
                <a:srgbClr val="151F37"/>
              </a:buClr>
              <a:buFont typeface="Arial"/>
              <a:buChar char="•"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Arial Rounded MT Bold"/>
              </a:defRPr>
            </a:lvl3pPr>
            <a:lvl4pPr marL="1022350" indent="-228600" algn="l" defTabSz="457200" rtl="0" eaLnBrk="1" latinLnBrk="0" hangingPunct="1">
              <a:spcBef>
                <a:spcPts val="300"/>
              </a:spcBef>
              <a:buClr>
                <a:srgbClr val="151F37"/>
              </a:buClr>
              <a:buFont typeface="Arial"/>
              <a:buChar char="–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 Rounded MT Bold"/>
              </a:defRPr>
            </a:lvl4pPr>
            <a:lvl5pPr marL="1252538" indent="-228600" algn="l" defTabSz="339725" rtl="0" eaLnBrk="1" latinLnBrk="0" hangingPunct="1">
              <a:spcBef>
                <a:spcPts val="300"/>
              </a:spcBef>
              <a:buClr>
                <a:srgbClr val="151F37"/>
              </a:buClr>
              <a:buFont typeface="Arial"/>
              <a:buChar char="»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 Rounded MT Bol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ompt_callback_mutex_released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ompt_callback_task_dependences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ompt_callback_task_dependence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ompt_callback_work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ompt_callback_master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ompt_callback_target_map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ompt_callback_sync_region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ompt_callback_reduction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ompt_callback_lock_init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ompt_callback_lock_destroy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ompt_callback_mutex_acquire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ompt_callback_mutex_acquired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ompt_callback_nest_lock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ompt_callback_flush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ompt_callback_cancel</a:t>
            </a:r>
          </a:p>
          <a:p>
            <a:pPr marL="0" indent="0"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ompt_callback_dispatch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" sz="1400" smtClean="0"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lang="en" sz="14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178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5" y="1632596"/>
            <a:ext cx="4259737" cy="1596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" y="4398170"/>
            <a:ext cx="8971697" cy="1465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639" y="1193739"/>
            <a:ext cx="4670972" cy="279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dirty="0"/>
              <a:t>OMPT </a:t>
            </a:r>
            <a:r>
              <a:rPr lang="en" dirty="0" smtClean="0"/>
              <a:t>Events</a:t>
            </a:r>
            <a:r>
              <a:rPr lang="en-US" dirty="0" smtClean="0"/>
              <a:t> Tracing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4" y="1180244"/>
            <a:ext cx="4042108" cy="1514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4" y="5625934"/>
            <a:ext cx="3559768" cy="581333"/>
          </a:xfrm>
          <a:prstGeom prst="rect">
            <a:avLst/>
          </a:prstGeom>
        </p:spPr>
      </p:pic>
      <p:pic>
        <p:nvPicPr>
          <p:cNvPr id="10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8874"/>
            <a:ext cx="3523282" cy="6600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4" y="2769665"/>
            <a:ext cx="4645281" cy="278172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4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sz="3200" dirty="0"/>
              <a:t>OMPT </a:t>
            </a:r>
            <a:r>
              <a:rPr lang="en" sz="3200" dirty="0" smtClean="0"/>
              <a:t>Events</a:t>
            </a:r>
            <a:r>
              <a:rPr lang="en-US" sz="3200" dirty="0" smtClean="0"/>
              <a:t> Tracing</a:t>
            </a:r>
            <a:endParaRPr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98" y="0"/>
            <a:ext cx="7440235" cy="139377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4" y="1180244"/>
            <a:ext cx="4042108" cy="1514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4" y="5625934"/>
            <a:ext cx="3559768" cy="581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4" y="2769665"/>
            <a:ext cx="4645281" cy="278172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711314" y="5551392"/>
            <a:ext cx="1371600" cy="457200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l"/>
            <a:r>
              <a:rPr lang="en" sz="3200" dirty="0"/>
              <a:t>OMPT </a:t>
            </a:r>
            <a:r>
              <a:rPr lang="en" sz="3200" dirty="0" smtClean="0"/>
              <a:t>Events</a:t>
            </a:r>
            <a:r>
              <a:rPr lang="en-US" sz="3200" dirty="0" smtClean="0"/>
              <a:t> Tracing</a:t>
            </a:r>
            <a:endParaRPr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772" y="-7079756"/>
            <a:ext cx="7440235" cy="13937756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674587" y="5829584"/>
            <a:ext cx="2927221" cy="312919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4" y="1180244"/>
            <a:ext cx="4042108" cy="1514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64" y="5625934"/>
            <a:ext cx="3559768" cy="581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64" y="2769665"/>
            <a:ext cx="4645281" cy="278172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674586" y="5940282"/>
            <a:ext cx="2966845" cy="308118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3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Each thread has its own tracing buffer for storing tracing </a:t>
            </a:r>
            <a:r>
              <a:rPr lang="en-US" dirty="0" smtClean="0"/>
              <a:t>events</a:t>
            </a:r>
          </a:p>
          <a:p>
            <a:pPr lvl="1"/>
            <a:r>
              <a:rPr lang="en-US" dirty="0" smtClean="0"/>
              <a:t>Consecutively added when an event happen by the trace callback</a:t>
            </a:r>
          </a:p>
          <a:p>
            <a:r>
              <a:rPr lang="en-US" dirty="0" err="1" smtClean="0"/>
              <a:t>Lexgion</a:t>
            </a:r>
            <a:r>
              <a:rPr lang="en-US" dirty="0" smtClean="0"/>
              <a:t>: </a:t>
            </a:r>
            <a:r>
              <a:rPr lang="en-US" dirty="0" err="1" smtClean="0"/>
              <a:t>OpenMP</a:t>
            </a:r>
            <a:r>
              <a:rPr lang="en-US" dirty="0" smtClean="0"/>
              <a:t> Lexical Code Region</a:t>
            </a:r>
          </a:p>
          <a:p>
            <a:pPr lvl="1"/>
            <a:r>
              <a:rPr lang="en-US" dirty="0" smtClean="0"/>
              <a:t>Lexical scope provided by </a:t>
            </a:r>
            <a:r>
              <a:rPr lang="en-US" dirty="0" err="1" smtClean="0"/>
              <a:t>codeptr_ra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thread has </a:t>
            </a:r>
            <a:r>
              <a:rPr lang="en-US" dirty="0" smtClean="0"/>
              <a:t>its own </a:t>
            </a:r>
            <a:r>
              <a:rPr lang="en-US" dirty="0" err="1" smtClean="0"/>
              <a:t>lexgion</a:t>
            </a:r>
            <a:r>
              <a:rPr lang="en-US" dirty="0" smtClean="0"/>
              <a:t> stack</a:t>
            </a:r>
          </a:p>
          <a:p>
            <a:pPr lvl="2"/>
            <a:r>
              <a:rPr lang="en-US" dirty="0" smtClean="0"/>
              <a:t>Each </a:t>
            </a:r>
            <a:r>
              <a:rPr lang="en-US" dirty="0" err="1" smtClean="0"/>
              <a:t>lexgion</a:t>
            </a:r>
            <a:r>
              <a:rPr lang="en-US" dirty="0" smtClean="0"/>
              <a:t> has a link-list of events for the region</a:t>
            </a:r>
            <a:endParaRPr lang="en-US" dirty="0"/>
          </a:p>
          <a:p>
            <a:r>
              <a:rPr lang="en-US" dirty="0" smtClean="0"/>
              <a:t>Parallel region</a:t>
            </a:r>
          </a:p>
          <a:p>
            <a:pPr lvl="1"/>
            <a:r>
              <a:rPr lang="en-US" dirty="0" smtClean="0"/>
              <a:t>Master threads has buffer to store the implicit-task-begin events records of worker threads</a:t>
            </a:r>
          </a:p>
          <a:p>
            <a:r>
              <a:rPr lang="en-US" dirty="0" smtClean="0"/>
              <a:t>Added some performance profiling features</a:t>
            </a:r>
          </a:p>
          <a:p>
            <a:pPr lvl="1"/>
            <a:r>
              <a:rPr lang="en-US" dirty="0" smtClean="0"/>
              <a:t>Timestamp, PAPI read, and power read</a:t>
            </a:r>
          </a:p>
          <a:p>
            <a:r>
              <a:rPr lang="en-US" dirty="0" err="1" smtClean="0"/>
              <a:t>GraphML</a:t>
            </a:r>
            <a:r>
              <a:rPr lang="en-US" dirty="0" smtClean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8045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Tracing and Performance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  <a:buClrTx/>
              <a:buSzTx/>
            </a:pPr>
            <a:r>
              <a:rPr lang="en-US" dirty="0" smtClean="0"/>
              <a:t>Score-P, TAU, </a:t>
            </a:r>
            <a:r>
              <a:rPr lang="en-US" dirty="0" err="1" smtClean="0"/>
              <a:t>HPCToolkit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 defTabSz="914400">
              <a:spcBef>
                <a:spcPts val="0"/>
              </a:spcBef>
              <a:buClrTx/>
            </a:pPr>
            <a:r>
              <a:rPr lang="en-US" dirty="0" smtClean="0"/>
              <a:t>Instrumentation or sampling based </a:t>
            </a:r>
          </a:p>
          <a:p>
            <a:pPr lvl="1" defTabSz="914400">
              <a:spcBef>
                <a:spcPts val="0"/>
              </a:spcBef>
              <a:buClrTx/>
            </a:pPr>
            <a:r>
              <a:rPr lang="en-US" dirty="0"/>
              <a:t>D</a:t>
            </a:r>
            <a:r>
              <a:rPr lang="en-US" dirty="0" smtClean="0"/>
              <a:t>edicated software tools and interface for HPC, e.g. tracing format, PAPI,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 defTabSz="914400">
              <a:spcBef>
                <a:spcPts val="0"/>
              </a:spcBef>
              <a:buClrTx/>
            </a:pPr>
            <a:r>
              <a:rPr lang="en-US" dirty="0" smtClean="0"/>
              <a:t>Kernel tracing is limited or not possible (mostly not needed)</a:t>
            </a:r>
          </a:p>
          <a:p>
            <a:pPr defTabSz="914400">
              <a:spcBef>
                <a:spcPts val="0"/>
              </a:spcBef>
              <a:buClrTx/>
            </a:pPr>
            <a:endParaRPr lang="en-US" dirty="0"/>
          </a:p>
          <a:p>
            <a:pPr defTabSz="914400">
              <a:spcBef>
                <a:spcPts val="0"/>
              </a:spcBef>
              <a:buClrTx/>
            </a:pPr>
            <a:r>
              <a:rPr lang="en-US" dirty="0" smtClean="0"/>
              <a:t>Instrumentation</a:t>
            </a:r>
          </a:p>
          <a:p>
            <a:pPr lvl="1" defTabSz="914400">
              <a:spcBef>
                <a:spcPts val="0"/>
              </a:spcBef>
              <a:buClrTx/>
            </a:pPr>
            <a:r>
              <a:rPr lang="en-US" dirty="0" smtClean="0"/>
              <a:t>Early instrumentation requires recompilation to wrap </a:t>
            </a:r>
            <a:r>
              <a:rPr lang="en-US" dirty="0" err="1" smtClean="0"/>
              <a:t>OpenMP</a:t>
            </a:r>
            <a:r>
              <a:rPr lang="en-US" dirty="0" smtClean="0"/>
              <a:t> directives with tracing calls</a:t>
            </a:r>
          </a:p>
          <a:p>
            <a:pPr lvl="2" defTabSz="914400">
              <a:spcBef>
                <a:spcPts val="0"/>
              </a:spcBef>
              <a:buClrTx/>
            </a:pPr>
            <a:r>
              <a:rPr lang="en-US" dirty="0" smtClean="0"/>
              <a:t>E.g. TAU </a:t>
            </a:r>
            <a:r>
              <a:rPr lang="en-US" dirty="0" err="1" smtClean="0"/>
              <a:t>instrumentor</a:t>
            </a:r>
            <a:r>
              <a:rPr lang="en-US" dirty="0" smtClean="0"/>
              <a:t> </a:t>
            </a:r>
            <a:r>
              <a:rPr lang="en-US" dirty="0"/>
              <a:t>or OPARI2 </a:t>
            </a:r>
            <a:r>
              <a:rPr lang="en-US" dirty="0" err="1"/>
              <a:t>Instrumentor</a:t>
            </a:r>
            <a:endParaRPr lang="en-US" dirty="0" smtClean="0"/>
          </a:p>
          <a:p>
            <a:pPr lvl="1" defTabSz="914400">
              <a:spcBef>
                <a:spcPts val="0"/>
              </a:spcBef>
              <a:buClrTx/>
            </a:pPr>
            <a:r>
              <a:rPr lang="en-US" dirty="0" smtClean="0"/>
              <a:t>With OMPT </a:t>
            </a:r>
            <a:r>
              <a:rPr lang="en-US" dirty="0" smtClean="0">
                <a:sym typeface="Wingdings"/>
              </a:rPr>
              <a:t> No instrumentation needed</a:t>
            </a:r>
          </a:p>
          <a:p>
            <a:pPr defTabSz="914400">
              <a:spcBef>
                <a:spcPts val="0"/>
              </a:spcBef>
              <a:buClrTx/>
            </a:pPr>
            <a:r>
              <a:rPr lang="en-US" dirty="0" smtClean="0">
                <a:sym typeface="Wingdings"/>
              </a:rPr>
              <a:t>Sampling, e.g. </a:t>
            </a:r>
            <a:r>
              <a:rPr lang="en-US" dirty="0" err="1" smtClean="0">
                <a:sym typeface="Wingdings"/>
              </a:rPr>
              <a:t>HPCToolkit</a:t>
            </a:r>
            <a:r>
              <a:rPr lang="en-US" dirty="0" smtClean="0">
                <a:sym typeface="Wingdings"/>
              </a:rPr>
              <a:t>, only needs binary</a:t>
            </a:r>
          </a:p>
          <a:p>
            <a:pPr lvl="1" defTabSz="914400">
              <a:spcBef>
                <a:spcPts val="0"/>
              </a:spcBef>
              <a:buClrTx/>
            </a:pPr>
            <a:r>
              <a:rPr lang="en-US" dirty="0" smtClean="0">
                <a:sym typeface="Wingdings"/>
              </a:rPr>
              <a:t>Co-relocating tracing data with source code using </a:t>
            </a:r>
            <a:r>
              <a:rPr lang="en-US" dirty="0" err="1" smtClean="0">
                <a:sym typeface="Wingdings"/>
              </a:rPr>
              <a:t>libunwind</a:t>
            </a:r>
            <a:endParaRPr lang="en-US" dirty="0" smtClean="0">
              <a:sym typeface="Wingdings"/>
            </a:endParaRPr>
          </a:p>
          <a:p>
            <a:pPr lvl="1" defTabSz="914400">
              <a:spcBef>
                <a:spcPts val="0"/>
              </a:spcBef>
              <a:buClrTx/>
            </a:pPr>
            <a:endParaRPr lang="en-US" dirty="0" smtClean="0">
              <a:sym typeface="Wingdings"/>
            </a:endParaRPr>
          </a:p>
          <a:p>
            <a:pPr defTabSz="914400">
              <a:spcBef>
                <a:spcPts val="0"/>
              </a:spcBef>
              <a:buClrTx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4E791-165F-344E-BF0E-59CD826800B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2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46594</TotalTime>
  <Words>521</Words>
  <Application>Microsoft Macintosh PowerPoint</Application>
  <PresentationFormat>On-screen Show (4:3)</PresentationFormat>
  <Paragraphs>142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Rounded MT Bold</vt:lpstr>
      <vt:lpstr>Calibri</vt:lpstr>
      <vt:lpstr>Courier New</vt:lpstr>
      <vt:lpstr>Wingdings</vt:lpstr>
      <vt:lpstr>Arial</vt:lpstr>
      <vt:lpstr>Office Theme</vt:lpstr>
      <vt:lpstr>Visualizing OpenMP Execution using OMPT</vt:lpstr>
      <vt:lpstr>OpenMP Tool Interface</vt:lpstr>
      <vt:lpstr>Some Events and Callback</vt:lpstr>
      <vt:lpstr>An Example</vt:lpstr>
      <vt:lpstr>OMPT Events Tracing</vt:lpstr>
      <vt:lpstr>OMPT Events Tracing</vt:lpstr>
      <vt:lpstr>OMPT Events Tracing</vt:lpstr>
      <vt:lpstr>Tracing</vt:lpstr>
      <vt:lpstr>Existing Tracing and Performance Tools</vt:lpstr>
      <vt:lpstr>PInsight: Performance Tools that Leverage Existing Linux Tools</vt:lpstr>
      <vt:lpstr>What’s LTTng?</vt:lpstr>
      <vt:lpstr>LTTng Operation</vt:lpstr>
      <vt:lpstr>What’s TraceCompass?</vt:lpstr>
      <vt:lpstr>SPEC OMP md</vt:lpstr>
      <vt:lpstr>SPEC OMP Imagick</vt:lpstr>
      <vt:lpstr>SPEC OMP NAB</vt:lpstr>
      <vt:lpstr>Event Histogram</vt:lpstr>
      <vt:lpstr>Showing Event/State Info</vt:lpstr>
      <vt:lpstr>Extra Slides</vt:lpstr>
      <vt:lpstr>PowerPoint Presentation</vt:lpstr>
      <vt:lpstr>Design Goals</vt:lpstr>
    </vt:vector>
  </TitlesOfParts>
  <Company>Rice University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Keith Cooper</dc:creator>
  <cp:lastModifiedBy>Microsoft Office User</cp:lastModifiedBy>
  <cp:revision>2183</cp:revision>
  <cp:lastPrinted>2018-11-14T14:11:01Z</cp:lastPrinted>
  <dcterms:created xsi:type="dcterms:W3CDTF">2009-05-06T11:59:01Z</dcterms:created>
  <dcterms:modified xsi:type="dcterms:W3CDTF">2018-11-14T15:49:17Z</dcterms:modified>
</cp:coreProperties>
</file>